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Share Tech Mono"/>
      <p:regular r:id="rId21"/>
    </p:embeddedFont>
    <p:embeddedFont>
      <p:font typeface="Sofia"/>
      <p:regular r:id="rId22"/>
    </p:embeddedFont>
    <p:embeddedFont>
      <p:font typeface="Fondamento"/>
      <p:regular r:id="rId23"/>
      <p:italic r:id="rId24"/>
    </p:embeddedFont>
    <p:embeddedFont>
      <p:font typeface="Sora"/>
      <p:regular r:id="rId25"/>
      <p:bold r:id="rId26"/>
    </p:embeddedFont>
    <p:embeddedFont>
      <p:font typeface="Kaisei Decol"/>
      <p:regular r:id="rId27"/>
      <p:bold r:id="rId28"/>
    </p:embeddedFont>
    <p:embeddedFont>
      <p:font typeface="Montserrat Underline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3C70057-E886-42F6-883B-5409DF661078}">
  <a:tblStyle styleId="{23C70057-E886-42F6-883B-5409DF66107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Sofia-regular.fntdata"/><Relationship Id="rId21" Type="http://schemas.openxmlformats.org/officeDocument/2006/relationships/font" Target="fonts/ShareTechMono-regular.fntdata"/><Relationship Id="rId24" Type="http://schemas.openxmlformats.org/officeDocument/2006/relationships/font" Target="fonts/Fondamento-italic.fntdata"/><Relationship Id="rId23" Type="http://schemas.openxmlformats.org/officeDocument/2006/relationships/font" Target="fonts/Fondamen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Sora-bold.fntdata"/><Relationship Id="rId25" Type="http://schemas.openxmlformats.org/officeDocument/2006/relationships/font" Target="fonts/Sora-regular.fntdata"/><Relationship Id="rId28" Type="http://schemas.openxmlformats.org/officeDocument/2006/relationships/font" Target="fonts/KaiseiDecol-bold.fntdata"/><Relationship Id="rId27" Type="http://schemas.openxmlformats.org/officeDocument/2006/relationships/font" Target="fonts/KaiseiDecol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Underlin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Underline-italic.fntdata"/><Relationship Id="rId30" Type="http://schemas.openxmlformats.org/officeDocument/2006/relationships/font" Target="fonts/MontserratUnderline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ontserratUnderline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67ee8ebe0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67ee8ebe0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3ba94c916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3ba94c916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3ba94c916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3ba94c916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ba94c916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3ba94c916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3ba94c9166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3ba94c9166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3ba94c9166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3ba94c9166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ba94c91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ba94c91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3ba94c916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3ba94c916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ba94c916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3ba94c916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3ba94c916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3ba94c916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3ba94c9166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3ba94c9166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3ba94c916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3ba94c916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ba94c9166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3ba94c9166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3ba94c916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3ba94c916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87BEAE"/>
            </a:gs>
            <a:gs pos="100000">
              <a:srgbClr val="0F7D5D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86475" y="732375"/>
            <a:ext cx="2844050" cy="3100450"/>
            <a:chOff x="486475" y="732375"/>
            <a:chExt cx="2844050" cy="3100450"/>
          </a:xfrm>
        </p:grpSpPr>
        <p:sp>
          <p:nvSpPr>
            <p:cNvPr id="11" name="Google Shape;11;p2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Sora"/>
              <a:buNone/>
              <a:defRPr sz="4000">
                <a:solidFill>
                  <a:srgbClr val="C00000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563250" y="3040225"/>
            <a:ext cx="5123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4121"/>
              </a:buClr>
              <a:buSzPts val="3200"/>
              <a:buFont typeface="Avenir"/>
              <a:buNone/>
              <a:defRPr sz="3200">
                <a:solidFill>
                  <a:srgbClr val="4E412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B54561"/>
                </a:solidFill>
                <a:latin typeface="Montserrat Underline"/>
                <a:ea typeface="Montserrat Underline"/>
                <a:cs typeface="Montserrat Underline"/>
                <a:sym typeface="Montserrat Underline"/>
              </a:rPr>
              <a:t>Rahul Bhadani</a:t>
            </a:r>
            <a:endParaRPr b="1" i="1" sz="1300">
              <a:solidFill>
                <a:srgbClr val="B54561"/>
              </a:solidFill>
              <a:latin typeface="Montserrat Underline"/>
              <a:ea typeface="Montserrat Underline"/>
              <a:cs typeface="Montserrat Underline"/>
              <a:sym typeface="Montserrat Underline"/>
            </a:endParaRPr>
          </a:p>
        </p:txBody>
      </p:sp>
      <p:pic>
        <p:nvPicPr>
          <p:cNvPr descr="File:UAHuntsville logo.png - Wikipedia"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800" y="1886302"/>
            <a:ext cx="1961237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hasCustomPrompt="1" type="title"/>
          </p:nvPr>
        </p:nvSpPr>
        <p:spPr>
          <a:xfrm>
            <a:off x="6725" y="0"/>
            <a:ext cx="9144000" cy="30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grpSp>
        <p:nvGrpSpPr>
          <p:cNvPr id="109" name="Google Shape;109;p11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10" name="Google Shape;110;p11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11" name="Google Shape;111;p11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13" name="Google Shape;113;p11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14" name="Google Shape;114;p11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2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117" name="Google Shape;117;p12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118" name="Google Shape;118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120" name="Google Shape;120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2" name="Google Shape;122;p12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23" name="Google Shape;123;p12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24" name="Google Shape;124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26" name="Google Shape;126;p12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7" name="Google Shape;127;p12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3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/>
        </p:nvSpPr>
        <p:spPr>
          <a:xfrm>
            <a:off x="4605900" y="1117650"/>
            <a:ext cx="42264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14"/>
          <p:cNvSpPr txBox="1"/>
          <p:nvPr/>
        </p:nvSpPr>
        <p:spPr>
          <a:xfrm>
            <a:off x="306400" y="1110050"/>
            <a:ext cx="4226400" cy="393600"/>
          </a:xfrm>
          <a:prstGeom prst="rect">
            <a:avLst/>
          </a:prstGeom>
          <a:solidFill>
            <a:srgbClr val="C8D9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High-level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rgbClr val="FFEBEB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4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M Assembly Code">
  <p:cSld name="TITLE_AND_TWO_COLUMNS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/>
        </p:nvSpPr>
        <p:spPr>
          <a:xfrm>
            <a:off x="311825" y="1117650"/>
            <a:ext cx="85206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Share Tech Mono"/>
              <a:buChar char="●"/>
              <a:defRPr sz="18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5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 Code">
  <p:cSld name="TITLE_AND_TWO_COLUMNS_1_1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/>
        </p:nvSpPr>
        <p:spPr>
          <a:xfrm>
            <a:off x="311825" y="1117650"/>
            <a:ext cx="8520600" cy="393600"/>
          </a:xfrm>
          <a:prstGeom prst="rect">
            <a:avLst/>
          </a:prstGeom>
          <a:solidFill>
            <a:srgbClr val="C8D9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C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8" name="Google Shape;14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" name="Google Shape;149;p16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  <a:solidFill>
            <a:srgbClr val="FFEBEB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50" name="Google Shape;15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561545" y="2001676"/>
            <a:ext cx="978922" cy="1067175"/>
            <a:chOff x="486475" y="732375"/>
            <a:chExt cx="2844050" cy="3100450"/>
          </a:xfrm>
        </p:grpSpPr>
        <p:sp>
          <p:nvSpPr>
            <p:cNvPr id="22" name="Google Shape;22;p3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29" name="Google Shape;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34" name="Google Shape;34;p4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37" name="Google Shape;37;p4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38" name="Google Shape;38;p4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5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41" name="Google Shape;41;p5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42" name="Google Shape;42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44" name="Google Shape;4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51" name="Google Shape;51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53" name="Google Shape;53;p5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54" name="Google Shape;54;p5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6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57" name="Google Shape;57;p6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58" name="Google Shape;58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60" name="Google Shape;6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" name="Google Shape;61;p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64" name="Google Shape;64;p6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67" name="Google Shape;67;p6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68" name="Google Shape;68;p6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71" name="Google Shape;71;p7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72" name="Google Shape;72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74" name="Google Shape;74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" name="Google Shape;75;p7"/>
          <p:cNvSpPr txBox="1"/>
          <p:nvPr>
            <p:ph type="title"/>
          </p:nvPr>
        </p:nvSpPr>
        <p:spPr>
          <a:xfrm>
            <a:off x="235500" y="22200"/>
            <a:ext cx="4573200" cy="75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7"/>
          <p:cNvSpPr txBox="1"/>
          <p:nvPr>
            <p:ph idx="1" type="body"/>
          </p:nvPr>
        </p:nvSpPr>
        <p:spPr>
          <a:xfrm>
            <a:off x="235500" y="856200"/>
            <a:ext cx="4573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7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80" name="Google Shape;80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82" name="Google Shape;82;p7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83" name="Google Shape;83;p7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type="title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305875" y="37119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93" name="Google Shape;93;p10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94" name="Google Shape;94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95" name="Google Shape;95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96" name="Google Shape;9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3317700" y="101525"/>
            <a:ext cx="565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100"/>
              <a:buFont typeface="Sofia"/>
              <a:buNone/>
              <a:defRPr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00" name="Google Shape;100;p10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01" name="Google Shape;101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02" name="Google Shape;102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03" name="Google Shape;103;p10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04" name="Google Shape;104;p10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cxnSp>
        <p:nvCxnSpPr>
          <p:cNvPr id="105" name="Google Shape;105;p10"/>
          <p:cNvCxnSpPr/>
          <p:nvPr/>
        </p:nvCxnSpPr>
        <p:spPr>
          <a:xfrm>
            <a:off x="291225" y="611200"/>
            <a:ext cx="8617500" cy="0"/>
          </a:xfrm>
          <a:prstGeom prst="straightConnector1">
            <a:avLst/>
          </a:prstGeom>
          <a:noFill/>
          <a:ln cap="flat" cmpd="sng" w="9525">
            <a:solidFill>
              <a:srgbClr val="0F7D5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87BEAE"/>
              </a:gs>
              <a:gs pos="100000">
                <a:srgbClr val="0F7D5D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800"/>
              <a:buFont typeface="Sofia"/>
              <a:buNone/>
              <a:defRPr sz="2800"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2100"/>
              <a:buFont typeface="Kaisei Decol"/>
              <a:buChar char="●"/>
              <a:defRPr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1pPr>
            <a:lvl2pPr indent="-33655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2pPr>
            <a:lvl3pPr indent="-33655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3pPr>
            <a:lvl4pPr indent="-33655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4pPr>
            <a:lvl5pPr indent="-33655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5pPr>
            <a:lvl6pPr indent="-33655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6pPr>
            <a:lvl7pPr indent="-33655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7pPr>
            <a:lvl8pPr indent="-33655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8pPr>
            <a:lvl9pPr indent="-33655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ahul.bhadani@uah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CPE 221: Computer Organization</a:t>
            </a:r>
            <a:endParaRPr/>
          </a:p>
        </p:txBody>
      </p:sp>
      <p:sp>
        <p:nvSpPr>
          <p:cNvPr id="157" name="Google Shape;157;p17"/>
          <p:cNvSpPr txBox="1"/>
          <p:nvPr>
            <p:ph idx="1" type="subTitle"/>
          </p:nvPr>
        </p:nvSpPr>
        <p:spPr>
          <a:xfrm>
            <a:off x="3329525" y="3040225"/>
            <a:ext cx="581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fia"/>
                <a:ea typeface="Sofia"/>
                <a:cs typeface="Sofia"/>
                <a:sym typeface="Sofia"/>
              </a:rPr>
              <a:t>08 ARM Machine Language</a:t>
            </a:r>
            <a:endParaRPr>
              <a:latin typeface="Sofia"/>
              <a:ea typeface="Sofia"/>
              <a:cs typeface="Sofia"/>
              <a:sym typeface="Sof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Fondamento"/>
                <a:ea typeface="Fondamento"/>
                <a:cs typeface="Fondamento"/>
                <a:sym typeface="Fondamen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rahul.bhadani@uah.edu</a:t>
            </a:r>
            <a:endParaRPr>
              <a:latin typeface="Sofia"/>
              <a:ea typeface="Sofia"/>
              <a:cs typeface="Sofia"/>
              <a:sym typeface="Sof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 Instruction</a:t>
            </a:r>
            <a:endParaRPr/>
          </a:p>
        </p:txBody>
      </p:sp>
      <p:sp>
        <p:nvSpPr>
          <p:cNvPr id="259" name="Google Shape;259;p26"/>
          <p:cNvSpPr txBox="1"/>
          <p:nvPr>
            <p:ph idx="1" type="body"/>
          </p:nvPr>
        </p:nvSpPr>
        <p:spPr>
          <a:xfrm>
            <a:off x="311700" y="1152475"/>
            <a:ext cx="8520600" cy="15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24-bit signed immediate.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Branch-instruct: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4-bit condition flag, 2-bit op code, 2-bit function code </a:t>
            </a:r>
            <a:endParaRPr/>
          </a:p>
        </p:txBody>
      </p:sp>
      <p:graphicFrame>
        <p:nvGraphicFramePr>
          <p:cNvPr id="260" name="Google Shape;260;p26"/>
          <p:cNvGraphicFramePr/>
          <p:nvPr/>
        </p:nvGraphicFramePr>
        <p:xfrm>
          <a:off x="617500" y="2691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853650"/>
                <a:gridCol w="762875"/>
                <a:gridCol w="902500"/>
                <a:gridCol w="4719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31:28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27:26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25:24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23:0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 = 10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imm24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61" name="Google Shape;261;p26"/>
          <p:cNvSpPr txBox="1"/>
          <p:nvPr/>
        </p:nvSpPr>
        <p:spPr>
          <a:xfrm>
            <a:off x="2086050" y="4149700"/>
            <a:ext cx="15285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 = 1 for BL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 = 0 for B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2176750" y="2649225"/>
            <a:ext cx="998100" cy="865500"/>
          </a:xfrm>
          <a:prstGeom prst="wedgeRoundRectCallout">
            <a:avLst>
              <a:gd fmla="val -9474" name="adj1"/>
              <a:gd fmla="val 110856" name="adj2"/>
              <a:gd fmla="val 0" name="adj3"/>
            </a:avLst>
          </a:prstGeom>
          <a:noFill/>
          <a:ln cap="flat" cmpd="sng" w="28575">
            <a:solidFill>
              <a:srgbClr val="2AD85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/>
          <p:nvPr/>
        </p:nvSpPr>
        <p:spPr>
          <a:xfrm>
            <a:off x="3084025" y="2647025"/>
            <a:ext cx="4822500" cy="865500"/>
          </a:xfrm>
          <a:prstGeom prst="wedgeRoundRectCallout">
            <a:avLst>
              <a:gd fmla="val -9474" name="adj1"/>
              <a:gd fmla="val 110856" name="adj2"/>
              <a:gd fmla="val 0" name="adj3"/>
            </a:avLst>
          </a:prstGeom>
          <a:noFill/>
          <a:ln cap="flat" cmpd="sng" w="28575">
            <a:solidFill>
              <a:srgbClr val="EE4B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6"/>
          <p:cNvSpPr txBox="1"/>
          <p:nvPr/>
        </p:nvSpPr>
        <p:spPr>
          <a:xfrm>
            <a:off x="4472850" y="4149700"/>
            <a:ext cx="4410600" cy="5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 2’s complement, used to specify an instruction address relative to PC + 8.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Machine Code for Branch Instruction</a:t>
            </a:r>
            <a:endParaRPr/>
          </a:p>
        </p:txBody>
      </p:sp>
      <p:sp>
        <p:nvSpPr>
          <p:cNvPr id="270" name="Google Shape;270;p27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0x80A0 BLT THERE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0x80A4 ADD R0, R1, R2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0x80A8 SUB R0, R0, R9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0x80AC ADD SP, SP, #8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0x80B0 MOV PC, LR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0x80B4 THERE SUB R0, R0, #1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0x80B8 ADD R3, R3, #0x5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71" name="Google Shape;271;p27"/>
          <p:cNvSpPr txBox="1"/>
          <p:nvPr/>
        </p:nvSpPr>
        <p:spPr>
          <a:xfrm>
            <a:off x="2567575" y="1574450"/>
            <a:ext cx="6204600" cy="21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4B6A"/>
                </a:solidFill>
                <a:latin typeface="Avenir"/>
                <a:ea typeface="Avenir"/>
                <a:cs typeface="Avenir"/>
                <a:sym typeface="Avenir"/>
              </a:rPr>
              <a:t>BTA = Branch Target Address, the instruction address to be executed when the branch is taken. BLT has BTA of 0x80B4, the instruction address of THERE.</a:t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4B6A"/>
                </a:solidFill>
                <a:latin typeface="Avenir"/>
                <a:ea typeface="Avenir"/>
                <a:cs typeface="Avenir"/>
                <a:sym typeface="Avenir"/>
              </a:rPr>
              <a:t>24-bit immediate field gives the number of instructions between the BTA and PC+8 (two instructions past the branch)</a:t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4B6A"/>
                </a:solidFill>
                <a:latin typeface="Avenir"/>
                <a:ea typeface="Avenir"/>
                <a:cs typeface="Avenir"/>
                <a:sym typeface="Avenir"/>
              </a:rPr>
              <a:t>imm24 here is 3, as BTA is three instructions past PC + 8 (0x80A8).</a:t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E4B6A"/>
                </a:solidFill>
                <a:latin typeface="Avenir"/>
                <a:ea typeface="Avenir"/>
                <a:cs typeface="Avenir"/>
                <a:sym typeface="Avenir"/>
              </a:rPr>
              <a:t>The processor calculates BTA from the instruction by sign-extending the 24-bit immediate, shifting it left 2 (to convert word to bytes) and adding it to PC-8. (</a:t>
            </a:r>
            <a:r>
              <a:rPr lang="en" sz="1200">
                <a:solidFill>
                  <a:srgbClr val="0000FF"/>
                </a:solidFill>
                <a:latin typeface="Avenir"/>
                <a:ea typeface="Avenir"/>
                <a:cs typeface="Avenir"/>
                <a:sym typeface="Avenir"/>
              </a:rPr>
              <a:t>Why 8?, Due to pipelining, the PC points to two instructions ahead of the current instruction, we will see this later</a:t>
            </a:r>
            <a:r>
              <a:rPr lang="en" sz="1200">
                <a:solidFill>
                  <a:srgbClr val="EE4B6A"/>
                </a:solidFill>
                <a:latin typeface="Avenir"/>
                <a:ea typeface="Avenir"/>
                <a:cs typeface="Avenir"/>
                <a:sym typeface="Avenir"/>
              </a:rPr>
              <a:t>)</a:t>
            </a:r>
            <a:endParaRPr sz="1200">
              <a:solidFill>
                <a:srgbClr val="EE4B6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72" name="Google Shape;2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238971"/>
            <a:ext cx="9144000" cy="919508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7"/>
          <p:cNvSpPr txBox="1"/>
          <p:nvPr/>
        </p:nvSpPr>
        <p:spPr>
          <a:xfrm>
            <a:off x="4675225" y="3766425"/>
            <a:ext cx="4033800" cy="48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EBEB"/>
                </a:solidFill>
                <a:latin typeface="Avenir"/>
                <a:ea typeface="Avenir"/>
                <a:cs typeface="Avenir"/>
                <a:sym typeface="Avenir"/>
              </a:rPr>
              <a:t>If the immediate is 101010101010101010101010 (24 bits), sign-extending it would result in 111111111010101010101010 (32 bits) if it's negative.</a:t>
            </a:r>
            <a:endParaRPr sz="900">
              <a:solidFill>
                <a:srgbClr val="FFEBEB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Addressing Mode</a:t>
            </a:r>
            <a:endParaRPr/>
          </a:p>
        </p:txBody>
      </p:sp>
      <p:sp>
        <p:nvSpPr>
          <p:cNvPr id="279" name="Google Shape;279;p28"/>
          <p:cNvSpPr txBox="1"/>
          <p:nvPr>
            <p:ph idx="1" type="body"/>
          </p:nvPr>
        </p:nvSpPr>
        <p:spPr>
          <a:xfrm>
            <a:off x="3760975" y="1152475"/>
            <a:ext cx="507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ARM uses 4 types of addressing modes: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Register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Immediate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Base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AutoNum type="arabicPeriod"/>
            </a:pPr>
            <a:r>
              <a:rPr lang="en"/>
              <a:t>Program Counter (PC)-relative addressing</a:t>
            </a:r>
            <a:endParaRPr/>
          </a:p>
        </p:txBody>
      </p:sp>
      <p:sp>
        <p:nvSpPr>
          <p:cNvPr id="280" name="Google Shape;280;p28"/>
          <p:cNvSpPr txBox="1"/>
          <p:nvPr/>
        </p:nvSpPr>
        <p:spPr>
          <a:xfrm>
            <a:off x="1862600" y="1811725"/>
            <a:ext cx="15633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modes of reading and writing operands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8"/>
          <p:cNvSpPr/>
          <p:nvPr/>
        </p:nvSpPr>
        <p:spPr>
          <a:xfrm>
            <a:off x="3603350" y="3557775"/>
            <a:ext cx="5646000" cy="467700"/>
          </a:xfrm>
          <a:prstGeom prst="wedgeRoundRectCallout">
            <a:avLst>
              <a:gd fmla="val 21517" name="adj1"/>
              <a:gd fmla="val 211134" name="adj2"/>
              <a:gd fmla="val 0" name="adj3"/>
            </a:avLst>
          </a:prstGeom>
          <a:noFill/>
          <a:ln cap="flat" cmpd="sng" w="28575">
            <a:solidFill>
              <a:srgbClr val="EE4B6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8"/>
          <p:cNvSpPr txBox="1"/>
          <p:nvPr/>
        </p:nvSpPr>
        <p:spPr>
          <a:xfrm>
            <a:off x="5000700" y="4473700"/>
            <a:ext cx="36399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modes of writing the program counter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branches use PC-relative addressing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8"/>
          <p:cNvSpPr/>
          <p:nvPr/>
        </p:nvSpPr>
        <p:spPr>
          <a:xfrm>
            <a:off x="3760975" y="2055650"/>
            <a:ext cx="2289000" cy="900300"/>
          </a:xfrm>
          <a:prstGeom prst="wedgeRoundRectCallout">
            <a:avLst>
              <a:gd fmla="val 108112" name="adj1"/>
              <a:gd fmla="val 1164" name="adj2"/>
              <a:gd fmla="val 0" name="adj3"/>
            </a:avLst>
          </a:prstGeom>
          <a:noFill/>
          <a:ln cap="flat" cmpd="sng" w="28575">
            <a:solidFill>
              <a:srgbClr val="2A61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8"/>
          <p:cNvSpPr txBox="1"/>
          <p:nvPr/>
        </p:nvSpPr>
        <p:spPr>
          <a:xfrm>
            <a:off x="7271400" y="1616325"/>
            <a:ext cx="19191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Used by data-processing instructions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8"/>
          <p:cNvSpPr/>
          <p:nvPr/>
        </p:nvSpPr>
        <p:spPr>
          <a:xfrm>
            <a:off x="3561500" y="3070375"/>
            <a:ext cx="2289000" cy="432600"/>
          </a:xfrm>
          <a:prstGeom prst="wedgeRoundRectCallout">
            <a:avLst>
              <a:gd fmla="val -88574" name="adj1"/>
              <a:gd fmla="val 28762" name="adj2"/>
              <a:gd fmla="val 0" name="adj3"/>
            </a:avLst>
          </a:prstGeom>
          <a:noFill/>
          <a:ln cap="flat" cmpd="sng" w="28575">
            <a:solidFill>
              <a:srgbClr val="5F0F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 txBox="1"/>
          <p:nvPr/>
        </p:nvSpPr>
        <p:spPr>
          <a:xfrm>
            <a:off x="231700" y="3174075"/>
            <a:ext cx="2658900" cy="8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Used by memory instructions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8"/>
          <p:cNvSpPr/>
          <p:nvPr/>
        </p:nvSpPr>
        <p:spPr>
          <a:xfrm>
            <a:off x="3286425" y="1546550"/>
            <a:ext cx="404700" cy="12492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28575">
            <a:solidFill>
              <a:srgbClr val="2AD85A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9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tips about deciphering machine code</a:t>
            </a:r>
            <a:endParaRPr/>
          </a:p>
        </p:txBody>
      </p:sp>
      <p:sp>
        <p:nvSpPr>
          <p:cNvPr id="293" name="Google Shape;29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If the op code is 00, it is a data-processing instruction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If the op code is 01, it is a memory instruction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AutoNum type="arabicPeriod"/>
            </a:pPr>
            <a:r>
              <a:rPr lang="en"/>
              <a:t>If the op code is 10, it is a branch instruction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Stored Program Concept</a:t>
            </a:r>
            <a:endParaRPr/>
          </a:p>
        </p:txBody>
      </p:sp>
      <p:sp>
        <p:nvSpPr>
          <p:cNvPr id="299" name="Google Shape;29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are stored in the memory - hence the </a:t>
            </a:r>
            <a:r>
              <a:rPr i="1" lang="en"/>
              <a:t>Stored Program Concept.</a:t>
            </a:r>
            <a:endParaRPr i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Stored Program offers general purpose computing, can execute multitude of applications.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Instructions in a stored programs are retrieved or fetched from memory and executed by the processor.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Processor fetches the instructions from memory sequentially, fetched instructions are decoded and executed by the digital hardware.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address of the current instruction is kept in a 32-bit register known as the program counter.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A read to the PC returns the address of the current instruction plus 8.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311700" y="21089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Language</a:t>
            </a:r>
            <a:endParaRPr/>
          </a:p>
        </p:txBody>
      </p:sp>
      <p:sp>
        <p:nvSpPr>
          <p:cNvPr id="163" name="Google Shape;163;p18"/>
          <p:cNvSpPr txBox="1"/>
          <p:nvPr/>
        </p:nvSpPr>
        <p:spPr>
          <a:xfrm>
            <a:off x="1131300" y="3305250"/>
            <a:ext cx="68814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Good design demands good compromise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Data-processing Instructions</a:t>
            </a:r>
            <a:endParaRPr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32-bit instruction</a:t>
            </a:r>
            <a:endParaRPr/>
          </a:p>
        </p:txBody>
      </p:sp>
      <p:graphicFrame>
        <p:nvGraphicFramePr>
          <p:cNvPr id="170" name="Google Shape;170;p19"/>
          <p:cNvGraphicFramePr/>
          <p:nvPr/>
        </p:nvGraphicFramePr>
        <p:xfrm>
          <a:off x="952500" y="170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31:28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27:26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25:20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19:16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15:12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funct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Src2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1" name="Google Shape;171;p19"/>
          <p:cNvSpPr/>
          <p:nvPr/>
        </p:nvSpPr>
        <p:spPr>
          <a:xfrm>
            <a:off x="5610400" y="2104200"/>
            <a:ext cx="1137300" cy="935100"/>
          </a:xfrm>
          <a:prstGeom prst="cloudCallout">
            <a:avLst>
              <a:gd fmla="val 934" name="adj1"/>
              <a:gd fmla="val 91875" name="adj2"/>
            </a:avLst>
          </a:prstGeom>
          <a:noFill/>
          <a:ln cap="flat" cmpd="sng" w="28575">
            <a:solidFill>
              <a:srgbClr val="5F0F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5987275" y="3375025"/>
            <a:ext cx="15912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0F40"/>
                </a:solidFill>
                <a:latin typeface="Avenir"/>
                <a:ea typeface="Avenir"/>
                <a:cs typeface="Avenir"/>
                <a:sym typeface="Avenir"/>
              </a:rPr>
              <a:t>Rd = Register Destination</a:t>
            </a:r>
            <a:endParaRPr>
              <a:solidFill>
                <a:srgbClr val="5F0F4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1953425" y="2104200"/>
            <a:ext cx="1137300" cy="935100"/>
          </a:xfrm>
          <a:prstGeom prst="cloudCallout">
            <a:avLst>
              <a:gd fmla="val 934" name="adj1"/>
              <a:gd fmla="val 91875" name="adj2"/>
            </a:avLst>
          </a:prstGeom>
          <a:noFill/>
          <a:ln cap="flat" cmpd="sng" w="28575">
            <a:solidFill>
              <a:srgbClr val="344E4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1925500" y="3514625"/>
            <a:ext cx="15912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Op = Operation Code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3279425" y="2076275"/>
            <a:ext cx="1137300" cy="935100"/>
          </a:xfrm>
          <a:prstGeom prst="cloudCallout">
            <a:avLst>
              <a:gd fmla="val 934" name="adj1"/>
              <a:gd fmla="val 91875" name="adj2"/>
            </a:avLst>
          </a:prstGeom>
          <a:noFill/>
          <a:ln cap="flat" cmpd="sng" w="28575">
            <a:solidFill>
              <a:srgbClr val="7400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9"/>
          <p:cNvSpPr txBox="1"/>
          <p:nvPr/>
        </p:nvSpPr>
        <p:spPr>
          <a:xfrm>
            <a:off x="3365500" y="3514625"/>
            <a:ext cx="15912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400B8"/>
                </a:solidFill>
                <a:latin typeface="Avenir"/>
                <a:ea typeface="Avenir"/>
                <a:cs typeface="Avenir"/>
                <a:sym typeface="Avenir"/>
              </a:rPr>
              <a:t>Funct = Function Code</a:t>
            </a:r>
            <a:endParaRPr>
              <a:solidFill>
                <a:srgbClr val="7400B8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627425" y="2104200"/>
            <a:ext cx="1137300" cy="935100"/>
          </a:xfrm>
          <a:prstGeom prst="cloudCallout">
            <a:avLst>
              <a:gd fmla="val -10114" name="adj1"/>
              <a:gd fmla="val 94859" name="adj2"/>
            </a:avLst>
          </a:prstGeom>
          <a:noFill/>
          <a:ln cap="flat" cmpd="sng" w="28575">
            <a:solidFill>
              <a:srgbClr val="D8572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 txBox="1"/>
          <p:nvPr/>
        </p:nvSpPr>
        <p:spPr>
          <a:xfrm>
            <a:off x="173525" y="3556500"/>
            <a:ext cx="15912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8572A"/>
                </a:solidFill>
                <a:latin typeface="Avenir"/>
                <a:ea typeface="Avenir"/>
                <a:cs typeface="Avenir"/>
                <a:sym typeface="Avenir"/>
              </a:rPr>
              <a:t>Conditional Execution Code</a:t>
            </a:r>
            <a:endParaRPr>
              <a:solidFill>
                <a:srgbClr val="D8572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4473100" y="1992550"/>
            <a:ext cx="1137300" cy="935100"/>
          </a:xfrm>
          <a:prstGeom prst="cloudCallout">
            <a:avLst>
              <a:gd fmla="val 934" name="adj1"/>
              <a:gd fmla="val 91875" name="adj2"/>
            </a:avLst>
          </a:prstGeom>
          <a:noFill/>
          <a:ln cap="flat" cmpd="sng" w="28575">
            <a:solidFill>
              <a:srgbClr val="5F0F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 txBox="1"/>
          <p:nvPr/>
        </p:nvSpPr>
        <p:spPr>
          <a:xfrm>
            <a:off x="4898550" y="3514625"/>
            <a:ext cx="8799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0F40"/>
                </a:solidFill>
                <a:latin typeface="Avenir"/>
                <a:ea typeface="Avenir"/>
                <a:cs typeface="Avenir"/>
                <a:sym typeface="Avenir"/>
              </a:rPr>
              <a:t>Source Register</a:t>
            </a:r>
            <a:endParaRPr>
              <a:solidFill>
                <a:srgbClr val="5F0F4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6943650" y="1992550"/>
            <a:ext cx="1137300" cy="935100"/>
          </a:xfrm>
          <a:prstGeom prst="cloudCallout">
            <a:avLst>
              <a:gd fmla="val 29137" name="adj1"/>
              <a:gd fmla="val 93364" name="adj2"/>
            </a:avLst>
          </a:prstGeom>
          <a:noFill/>
          <a:ln cap="flat" cmpd="sng" w="28575">
            <a:solidFill>
              <a:srgbClr val="8A4F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9"/>
          <p:cNvSpPr txBox="1"/>
          <p:nvPr/>
        </p:nvSpPr>
        <p:spPr>
          <a:xfrm>
            <a:off x="7648250" y="3430875"/>
            <a:ext cx="8799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4F7D"/>
                </a:solidFill>
                <a:latin typeface="Avenir"/>
                <a:ea typeface="Avenir"/>
                <a:cs typeface="Avenir"/>
                <a:sym typeface="Avenir"/>
              </a:rPr>
              <a:t>Source Register</a:t>
            </a:r>
            <a:endParaRPr>
              <a:solidFill>
                <a:srgbClr val="8A4F7D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Data-processing Instructions: Functional Code</a:t>
            </a:r>
            <a:endParaRPr/>
          </a:p>
        </p:txBody>
      </p:sp>
      <p:graphicFrame>
        <p:nvGraphicFramePr>
          <p:cNvPr id="188" name="Google Shape;188;p20"/>
          <p:cNvGraphicFramePr/>
          <p:nvPr/>
        </p:nvGraphicFramePr>
        <p:xfrm>
          <a:off x="1008350" y="1185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31:28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27:26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25:20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19:16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15:12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11:0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funct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Src2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 bits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89" name="Google Shape;189;p20"/>
          <p:cNvGraphicFramePr/>
          <p:nvPr/>
        </p:nvGraphicFramePr>
        <p:xfrm>
          <a:off x="1906900" y="3097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452850"/>
                <a:gridCol w="2790800"/>
                <a:gridCol w="773875"/>
              </a:tblGrid>
              <a:tr h="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cmd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5F0F4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90" name="Google Shape;190;p20"/>
          <p:cNvCxnSpPr/>
          <p:nvPr/>
        </p:nvCxnSpPr>
        <p:spPr>
          <a:xfrm flipH="1">
            <a:off x="1897650" y="2391000"/>
            <a:ext cx="1542300" cy="656100"/>
          </a:xfrm>
          <a:prstGeom prst="straightConnector1">
            <a:avLst/>
          </a:prstGeom>
          <a:noFill/>
          <a:ln cap="flat" cmpd="sng" w="9525">
            <a:solidFill>
              <a:srgbClr val="5F0F4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0"/>
          <p:cNvCxnSpPr/>
          <p:nvPr/>
        </p:nvCxnSpPr>
        <p:spPr>
          <a:xfrm>
            <a:off x="4647325" y="2391000"/>
            <a:ext cx="1270200" cy="649200"/>
          </a:xfrm>
          <a:prstGeom prst="straightConnector1">
            <a:avLst/>
          </a:prstGeom>
          <a:noFill/>
          <a:ln cap="flat" cmpd="sng" w="9525">
            <a:solidFill>
              <a:srgbClr val="5F0F4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20"/>
          <p:cNvSpPr/>
          <p:nvPr/>
        </p:nvSpPr>
        <p:spPr>
          <a:xfrm>
            <a:off x="1576575" y="2858600"/>
            <a:ext cx="739800" cy="9423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28575">
            <a:solidFill>
              <a:srgbClr val="D8572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"/>
          <p:cNvSpPr txBox="1"/>
          <p:nvPr/>
        </p:nvSpPr>
        <p:spPr>
          <a:xfrm>
            <a:off x="1171800" y="3877525"/>
            <a:ext cx="19611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venir"/>
                <a:ea typeface="Avenir"/>
                <a:cs typeface="Avenir"/>
                <a:sym typeface="Avenir"/>
              </a:rPr>
              <a:t>I = 1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 when Src2 is an immediate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5212625" y="2767875"/>
            <a:ext cx="739800" cy="9423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28575">
            <a:solidFill>
              <a:srgbClr val="2A61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0"/>
          <p:cNvSpPr txBox="1"/>
          <p:nvPr/>
        </p:nvSpPr>
        <p:spPr>
          <a:xfrm>
            <a:off x="5079750" y="3940350"/>
            <a:ext cx="19611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venir"/>
                <a:ea typeface="Avenir"/>
                <a:cs typeface="Avenir"/>
                <a:sym typeface="Avenir"/>
              </a:rPr>
              <a:t>S= 1</a:t>
            </a:r>
            <a:r>
              <a:rPr lang="en">
                <a:latin typeface="Avenir"/>
                <a:ea typeface="Avenir"/>
                <a:cs typeface="Avenir"/>
                <a:sym typeface="Avenir"/>
              </a:rPr>
              <a:t> when an instruction sets the condition flags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3439950" y="2824550"/>
            <a:ext cx="739800" cy="9423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noFill/>
          <a:ln cap="flat" cmpd="sng" w="28575">
            <a:solidFill>
              <a:srgbClr val="2AD8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"/>
          <p:cNvSpPr txBox="1"/>
          <p:nvPr/>
        </p:nvSpPr>
        <p:spPr>
          <a:xfrm>
            <a:off x="3132900" y="4010150"/>
            <a:ext cx="19611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Specific data-processing instruction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Data-processing Instructions: Second Source</a:t>
            </a:r>
            <a:endParaRPr/>
          </a:p>
        </p:txBody>
      </p:sp>
      <p:graphicFrame>
        <p:nvGraphicFramePr>
          <p:cNvPr id="203" name="Google Shape;203;p21"/>
          <p:cNvGraphicFramePr/>
          <p:nvPr/>
        </p:nvGraphicFramePr>
        <p:xfrm>
          <a:off x="1008350" y="1871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funct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Src2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EBE0"/>
                    </a:solidFill>
                  </a:tcPr>
                </a:tc>
              </a:tr>
            </a:tbl>
          </a:graphicData>
        </a:graphic>
      </p:graphicFrame>
      <p:cxnSp>
        <p:nvCxnSpPr>
          <p:cNvPr id="204" name="Google Shape;204;p21"/>
          <p:cNvCxnSpPr/>
          <p:nvPr/>
        </p:nvCxnSpPr>
        <p:spPr>
          <a:xfrm flipH="1">
            <a:off x="4989250" y="2307825"/>
            <a:ext cx="2065800" cy="279300"/>
          </a:xfrm>
          <a:prstGeom prst="straightConnector1">
            <a:avLst/>
          </a:prstGeom>
          <a:noFill/>
          <a:ln cap="flat" cmpd="sng" w="28575">
            <a:solidFill>
              <a:srgbClr val="2A61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1"/>
          <p:cNvCxnSpPr/>
          <p:nvPr/>
        </p:nvCxnSpPr>
        <p:spPr>
          <a:xfrm>
            <a:off x="8269400" y="2321775"/>
            <a:ext cx="690900" cy="335100"/>
          </a:xfrm>
          <a:prstGeom prst="straightConnector1">
            <a:avLst/>
          </a:prstGeom>
          <a:noFill/>
          <a:ln cap="flat" cmpd="sng" w="28575">
            <a:solidFill>
              <a:srgbClr val="2A61D8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206" name="Google Shape;206;p21"/>
          <p:cNvGraphicFramePr/>
          <p:nvPr/>
        </p:nvGraphicFramePr>
        <p:xfrm>
          <a:off x="4989225" y="267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1326000"/>
                <a:gridCol w="1326000"/>
                <a:gridCol w="1326000"/>
              </a:tblGrid>
              <a:tr h="20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11:8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7:0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rot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imm8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07" name="Google Shape;207;p21"/>
          <p:cNvGraphicFramePr/>
          <p:nvPr/>
        </p:nvGraphicFramePr>
        <p:xfrm>
          <a:off x="5002625" y="352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943150"/>
                <a:gridCol w="382850"/>
                <a:gridCol w="663000"/>
                <a:gridCol w="663000"/>
                <a:gridCol w="663000"/>
                <a:gridCol w="663000"/>
              </a:tblGrid>
              <a:tr h="20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11:7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6:5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3:0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shamt5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aphicFrame>
        <p:nvGraphicFramePr>
          <p:cNvPr id="208" name="Google Shape;208;p21"/>
          <p:cNvGraphicFramePr/>
          <p:nvPr/>
        </p:nvGraphicFramePr>
        <p:xfrm>
          <a:off x="5016025" y="436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663000"/>
                <a:gridCol w="663000"/>
                <a:gridCol w="663000"/>
                <a:gridCol w="663000"/>
                <a:gridCol w="663000"/>
                <a:gridCol w="663000"/>
              </a:tblGrid>
              <a:tr h="200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11:8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6:5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3:0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9" name="Google Shape;209;p21"/>
          <p:cNvSpPr txBox="1"/>
          <p:nvPr/>
        </p:nvSpPr>
        <p:spPr>
          <a:xfrm>
            <a:off x="3007825" y="2894050"/>
            <a:ext cx="16818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Immediate, I = 1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21"/>
          <p:cNvSpPr txBox="1"/>
          <p:nvPr/>
        </p:nvSpPr>
        <p:spPr>
          <a:xfrm>
            <a:off x="3236425" y="3754725"/>
            <a:ext cx="16818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Register, I = 0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1" name="Google Shape;211;p21"/>
          <p:cNvSpPr txBox="1"/>
          <p:nvPr/>
        </p:nvSpPr>
        <p:spPr>
          <a:xfrm>
            <a:off x="1960400" y="4615400"/>
            <a:ext cx="2805300" cy="3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Register-shifted Register, I = 0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48175" y="2367625"/>
            <a:ext cx="25614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8572A"/>
                </a:solidFill>
                <a:latin typeface="Avenir"/>
                <a:ea typeface="Avenir"/>
                <a:cs typeface="Avenir"/>
                <a:sym typeface="Avenir"/>
              </a:rPr>
              <a:t>shamt5 = a constant by which the register Rm is shifted</a:t>
            </a:r>
            <a:endParaRPr>
              <a:solidFill>
                <a:srgbClr val="D8572A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48175" y="3143275"/>
            <a:ext cx="25614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44E41"/>
                </a:solidFill>
                <a:latin typeface="Avenir"/>
                <a:ea typeface="Avenir"/>
                <a:cs typeface="Avenir"/>
                <a:sym typeface="Avenir"/>
              </a:rPr>
              <a:t>Rs = a register by which the register Rm is shifted</a:t>
            </a:r>
            <a:endParaRPr>
              <a:solidFill>
                <a:srgbClr val="344E4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4" name="Google Shape;214;p21"/>
          <p:cNvSpPr txBox="1"/>
          <p:nvPr/>
        </p:nvSpPr>
        <p:spPr>
          <a:xfrm>
            <a:off x="48175" y="3987750"/>
            <a:ext cx="30078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4EBC"/>
                </a:solidFill>
                <a:latin typeface="Avenir"/>
                <a:ea typeface="Avenir"/>
                <a:cs typeface="Avenir"/>
                <a:sym typeface="Avenir"/>
              </a:rPr>
              <a:t>sh = encodes the type of shift to perform (LSL, LSR, ASR, ROR)</a:t>
            </a:r>
            <a:endParaRPr>
              <a:solidFill>
                <a:srgbClr val="594EBC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187750" y="1058025"/>
            <a:ext cx="22473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4F7D"/>
                </a:solidFill>
                <a:latin typeface="Avenir"/>
                <a:ea typeface="Avenir"/>
                <a:cs typeface="Avenir"/>
                <a:sym typeface="Avenir"/>
              </a:rPr>
              <a:t>imm8   = 8-bit immediate</a:t>
            </a:r>
            <a:endParaRPr>
              <a:solidFill>
                <a:srgbClr val="8A4F7D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A4F7D"/>
                </a:solidFill>
                <a:latin typeface="Avenir"/>
                <a:ea typeface="Avenir"/>
                <a:cs typeface="Avenir"/>
                <a:sym typeface="Avenir"/>
              </a:rPr>
              <a:t>rot = 4-bit rotation</a:t>
            </a:r>
            <a:endParaRPr>
              <a:solidFill>
                <a:srgbClr val="8A4F7D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6" name="Google Shape;216;p21"/>
          <p:cNvSpPr txBox="1"/>
          <p:nvPr/>
        </p:nvSpPr>
        <p:spPr>
          <a:xfrm>
            <a:off x="3055975" y="1010975"/>
            <a:ext cx="5274900" cy="4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imm8 is rotated right by 2 x rot to create a  32-bit constant</a:t>
            </a:r>
            <a:endParaRPr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Assembly Code for ADD and SUB</a:t>
            </a:r>
            <a:endParaRPr/>
          </a:p>
        </p:txBody>
      </p:sp>
      <p:sp>
        <p:nvSpPr>
          <p:cNvPr id="222" name="Google Shape;2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Hex is used for compact representation of the Assembly Code.</a:t>
            </a:r>
            <a:endParaRPr/>
          </a:p>
        </p:txBody>
      </p:sp>
      <p:pic>
        <p:nvPicPr>
          <p:cNvPr id="223" name="Google Shape;2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6582"/>
            <a:ext cx="9144001" cy="126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89" y="3137782"/>
            <a:ext cx="9144001" cy="1266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Assembly Code for Shift Instruction</a:t>
            </a:r>
            <a:endParaRPr/>
          </a:p>
        </p:txBody>
      </p:sp>
      <p:pic>
        <p:nvPicPr>
          <p:cNvPr id="230" name="Google Shape;2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388" y="1624482"/>
            <a:ext cx="9144001" cy="1266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302432"/>
            <a:ext cx="9144001" cy="12664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Instructions</a:t>
            </a:r>
            <a:endParaRPr/>
          </a:p>
        </p:txBody>
      </p:sp>
      <p:graphicFrame>
        <p:nvGraphicFramePr>
          <p:cNvPr id="237" name="Google Shape;237;p24"/>
          <p:cNvGraphicFramePr/>
          <p:nvPr/>
        </p:nvGraphicFramePr>
        <p:xfrm>
          <a:off x="311700" y="179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774600"/>
                <a:gridCol w="774600"/>
                <a:gridCol w="382850"/>
                <a:gridCol w="382850"/>
                <a:gridCol w="382850"/>
                <a:gridCol w="382850"/>
                <a:gridCol w="382850"/>
                <a:gridCol w="382850"/>
                <a:gridCol w="836000"/>
                <a:gridCol w="914175"/>
                <a:gridCol w="29241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31:28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27:26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19:16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15:12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11:0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Src2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38" name="Google Shape;238;p24"/>
          <p:cNvSpPr/>
          <p:nvPr/>
        </p:nvSpPr>
        <p:spPr>
          <a:xfrm>
            <a:off x="1827800" y="1629450"/>
            <a:ext cx="2393700" cy="1040700"/>
          </a:xfrm>
          <a:prstGeom prst="wedgeRoundRectCallout">
            <a:avLst>
              <a:gd fmla="val -60495" name="adj1"/>
              <a:gd fmla="val 129802" name="adj2"/>
              <a:gd fmla="val 0" name="adj3"/>
            </a:avLst>
          </a:prstGeom>
          <a:noFill/>
          <a:ln cap="flat" cmpd="sng" w="28575">
            <a:solidFill>
              <a:srgbClr val="2AD8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 txBox="1"/>
          <p:nvPr/>
        </p:nvSpPr>
        <p:spPr>
          <a:xfrm>
            <a:off x="111025" y="2977250"/>
            <a:ext cx="16749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venir"/>
                <a:ea typeface="Avenir"/>
                <a:cs typeface="Avenir"/>
                <a:sym typeface="Avenir"/>
              </a:rPr>
              <a:t>Function Operation</a:t>
            </a:r>
            <a:endParaRPr b="1"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 = Immediate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 = Pre-index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U = Add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 = Writeback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 = Load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B = Byte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graphicFrame>
        <p:nvGraphicFramePr>
          <p:cNvPr id="240" name="Google Shape;240;p24"/>
          <p:cNvGraphicFramePr/>
          <p:nvPr/>
        </p:nvGraphicFramePr>
        <p:xfrm>
          <a:off x="5062400" y="65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{23C70057-E886-42F6-883B-5409DF661078}</a:tableStyleId>
              </a:tblPr>
              <a:tblGrid>
                <a:gridCol w="786125"/>
                <a:gridCol w="420625"/>
                <a:gridCol w="968400"/>
                <a:gridCol w="420625"/>
                <a:gridCol w="420625"/>
                <a:gridCol w="542275"/>
              </a:tblGrid>
              <a:tr h="203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11:7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6:5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3:0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shamt5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sh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Rm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cxnSp>
        <p:nvCxnSpPr>
          <p:cNvPr id="241" name="Google Shape;241;p24"/>
          <p:cNvCxnSpPr/>
          <p:nvPr/>
        </p:nvCxnSpPr>
        <p:spPr>
          <a:xfrm rot="10800000">
            <a:off x="5073125" y="1344225"/>
            <a:ext cx="830400" cy="37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24"/>
          <p:cNvCxnSpPr/>
          <p:nvPr/>
        </p:nvCxnSpPr>
        <p:spPr>
          <a:xfrm rot="10800000">
            <a:off x="8660175" y="1330125"/>
            <a:ext cx="181500" cy="41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3" name="Google Shape;2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9388" y="3281863"/>
            <a:ext cx="2145221" cy="162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6225" y="3071749"/>
            <a:ext cx="2393700" cy="1810414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4"/>
          <p:cNvSpPr txBox="1"/>
          <p:nvPr/>
        </p:nvSpPr>
        <p:spPr>
          <a:xfrm>
            <a:off x="1988325" y="3626275"/>
            <a:ext cx="1207500" cy="9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Note: Book is using I bar ( I ) instead 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cxnSp>
        <p:nvCxnSpPr>
          <p:cNvPr id="246" name="Google Shape;246;p24"/>
          <p:cNvCxnSpPr/>
          <p:nvPr/>
        </p:nvCxnSpPr>
        <p:spPr>
          <a:xfrm>
            <a:off x="2152341" y="4142729"/>
            <a:ext cx="10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STR, a Memory Instruction in Machine Code</a:t>
            </a:r>
            <a:endParaRPr/>
          </a:p>
        </p:txBody>
      </p:sp>
      <p:sp>
        <p:nvSpPr>
          <p:cNvPr id="252" name="Google Shape;25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STR R11, [R5], #-26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Post-indexing: P = 0, W = 0.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Immediate offset is subtracted from the base. So I = 0, U = 0.</a:t>
            </a:r>
            <a:endParaRPr/>
          </a:p>
        </p:txBody>
      </p:sp>
      <p:pic>
        <p:nvPicPr>
          <p:cNvPr id="253" name="Google Shape;2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26969"/>
            <a:ext cx="9144001" cy="8111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